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258" r:id="rId3"/>
    <p:sldId id="285" r:id="rId4"/>
    <p:sldId id="286" r:id="rId5"/>
    <p:sldId id="262" r:id="rId6"/>
    <p:sldId id="259" r:id="rId7"/>
    <p:sldId id="290" r:id="rId8"/>
    <p:sldId id="261" r:id="rId9"/>
    <p:sldId id="294" r:id="rId10"/>
    <p:sldId id="292" r:id="rId11"/>
    <p:sldId id="291" r:id="rId12"/>
    <p:sldId id="288" r:id="rId13"/>
    <p:sldId id="296" r:id="rId14"/>
    <p:sldId id="280" r:id="rId15"/>
    <p:sldId id="289" r:id="rId16"/>
    <p:sldId id="295" r:id="rId17"/>
  </p:sldIdLst>
  <p:sldSz cx="9144000" cy="5143500" type="screen16x9"/>
  <p:notesSz cx="6858000" cy="9144000"/>
  <p:embeddedFontLst>
    <p:embeddedFont>
      <p:font typeface="Quattrocento Sans" panose="020B0604020202020204" charset="0"/>
      <p:bold r:id="rId19"/>
      <p:italic r:id="rId20"/>
      <p:boldItalic r:id="rId21"/>
    </p:embeddedFont>
    <p:embeddedFont>
      <p:font typeface="Lora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71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3BA930-7BDB-4EBA-BAAB-8006A6512759}">
  <a:tblStyle styleId="{FF3BA930-7BDB-4EBA-BAAB-8006A6512759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3" d="100"/>
          <a:sy n="93" d="100"/>
        </p:scale>
        <p:origin x="726" y="72"/>
      </p:cViewPr>
      <p:guideLst>
        <p:guide orient="horz" pos="171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719809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614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6293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6630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591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35467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Shape 3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21496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97368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86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0747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04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How we decoded the data, what to use, what to throw away.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01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5309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9135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1075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99447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709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6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-6025" y="3676511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1" name="Shape 11"/>
          <p:cNvSpPr/>
          <p:nvPr/>
        </p:nvSpPr>
        <p:spPr>
          <a:xfrm>
            <a:off x="111795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1400">
                <a:highlight>
                  <a:srgbClr val="FFCD00"/>
                </a:highlight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>
            <a:endParaRPr/>
          </a:p>
        </p:txBody>
      </p:sp>
      <p:cxnSp>
        <p:nvCxnSpPr>
          <p:cNvPr id="14" name="Shape 14"/>
          <p:cNvCxnSpPr/>
          <p:nvPr/>
        </p:nvCxnSpPr>
        <p:spPr>
          <a:xfrm>
            <a:off x="-6025" y="2571761"/>
            <a:ext cx="19844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5" name="Shape 15"/>
          <p:cNvSpPr/>
          <p:nvPr/>
        </p:nvSpPr>
        <p:spPr>
          <a:xfrm>
            <a:off x="1117950" y="228825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7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cxnSp>
        <p:nvCxnSpPr>
          <p:cNvPr id="17" name="Shape 17"/>
          <p:cNvCxnSpPr/>
          <p:nvPr/>
        </p:nvCxnSpPr>
        <p:spPr>
          <a:xfrm>
            <a:off x="5898975" y="2571750"/>
            <a:ext cx="32510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8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spcBef>
                <a:spcPts val="0"/>
              </a:spcBef>
              <a:buFont typeface="Lora"/>
              <a:defRPr i="1"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lvl="8" algn="ctr">
              <a:spcBef>
                <a:spcPts val="0"/>
              </a:spcBef>
              <a:buSzPct val="100000"/>
              <a:buFont typeface="Lora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0" name="Shape 20"/>
          <p:cNvCxnSpPr/>
          <p:nvPr/>
        </p:nvCxnSpPr>
        <p:spPr>
          <a:xfrm>
            <a:off x="4584075" y="3676500"/>
            <a:ext cx="0" cy="1480499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1" name="Shape 21"/>
          <p:cNvSpPr/>
          <p:nvPr/>
        </p:nvSpPr>
        <p:spPr>
          <a:xfrm>
            <a:off x="4288500" y="3393000"/>
            <a:ext cx="566999" cy="5669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/>
          <p:nvPr/>
        </p:nvSpPr>
        <p:spPr>
          <a:xfrm>
            <a:off x="3593400" y="3412651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hape 24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25" name="Shape 25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600"/>
              </a:spcBef>
              <a:buClr>
                <a:srgbClr val="FFCD00"/>
              </a:buClr>
              <a:buSzPct val="1000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rtl="0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rtl="0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28" name="Shape 28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0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000"/>
            </a:lvl4pPr>
            <a:lvl5pPr lvl="4">
              <a:spcBef>
                <a:spcPts val="0"/>
              </a:spcBef>
              <a:buSzPct val="100000"/>
              <a:defRPr sz="2000"/>
            </a:lvl5pPr>
            <a:lvl6pPr lvl="5">
              <a:spcBef>
                <a:spcPts val="0"/>
              </a:spcBef>
              <a:buSzPct val="100000"/>
              <a:defRPr sz="2000"/>
            </a:lvl6pPr>
            <a:lvl7pPr lvl="6">
              <a:spcBef>
                <a:spcPts val="0"/>
              </a:spcBef>
              <a:buSzPct val="100000"/>
              <a:defRPr sz="2000"/>
            </a:lvl7pPr>
            <a:lvl8pPr lvl="7">
              <a:spcBef>
                <a:spcPts val="0"/>
              </a:spcBef>
              <a:buSzPct val="100000"/>
              <a:defRPr sz="2000"/>
            </a:lvl8pPr>
            <a:lvl9pPr lvl="8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cxnSp>
        <p:nvCxnSpPr>
          <p:cNvPr id="33" name="Shape 33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4" name="Shape 34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5" name="Shape 35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834911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3999" cy="312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2" name="Shape 42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381250" y="937125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46" name="Shape 4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7" name="Shape 47"/>
          <p:cNvSpPr/>
          <p:nvPr/>
        </p:nvSpPr>
        <p:spPr>
          <a:xfrm>
            <a:off x="817475" y="928766"/>
            <a:ext cx="405899" cy="4058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8" name="Shape 48"/>
          <p:cNvCxnSpPr/>
          <p:nvPr/>
        </p:nvCxnSpPr>
        <p:spPr>
          <a:xfrm>
            <a:off x="5265650" y="1131725"/>
            <a:ext cx="38783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2999" cy="519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360"/>
              </a:spcBef>
              <a:buSzPct val="1000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1" name="Shape 51"/>
          <p:cNvCxnSpPr/>
          <p:nvPr/>
        </p:nvCxnSpPr>
        <p:spPr>
          <a:xfrm>
            <a:off x="-6025" y="46661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2" name="Shape 52"/>
          <p:cNvSpPr/>
          <p:nvPr/>
        </p:nvSpPr>
        <p:spPr>
          <a:xfrm>
            <a:off x="4457400" y="4551496"/>
            <a:ext cx="229199" cy="2291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hape 54"/>
          <p:cNvCxnSpPr/>
          <p:nvPr/>
        </p:nvCxnSpPr>
        <p:spPr>
          <a:xfrm>
            <a:off x="-6025" y="4513728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5" name="Shape 55"/>
          <p:cNvSpPr/>
          <p:nvPr/>
        </p:nvSpPr>
        <p:spPr>
          <a:xfrm>
            <a:off x="4293700" y="4235405"/>
            <a:ext cx="556499" cy="5564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CD00"/>
              </a:buClr>
              <a:buSzPct val="1000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>
              <a:spcBef>
                <a:spcPts val="480"/>
              </a:spcBef>
              <a:buClr>
                <a:srgbClr val="FFCD00"/>
              </a:buClr>
              <a:buSzPct val="100000"/>
              <a:buFont typeface="Quattrocento Sans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>
              <a:spcBef>
                <a:spcPts val="360"/>
              </a:spcBef>
              <a:buClr>
                <a:srgbClr val="FFCD00"/>
              </a:buClr>
              <a:buSzPct val="100000"/>
              <a:buFont typeface="Quattrocento Sans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381250" y="937116"/>
            <a:ext cx="6809700" cy="43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buSzPct val="100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6041205" y="3163687"/>
            <a:ext cx="1076824" cy="1076824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Shape 61"/>
          <p:cNvSpPr txBox="1">
            <a:spLocks noGrp="1"/>
          </p:cNvSpPr>
          <p:nvPr>
            <p:ph type="ctrTitle"/>
            <p:extLst>
              <p:ext uri="{D42A27DB-BD31-4B8C-83A1-F6EECF244321}">
                <p14:modId xmlns:p14="http://schemas.microsoft.com/office/powerpoint/2010/main" val="23623973"/>
              </p:ext>
            </p:extLst>
          </p:nvPr>
        </p:nvSpPr>
        <p:spPr>
          <a:xfrm>
            <a:off x="390454" y="712881"/>
            <a:ext cx="4523699" cy="185886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/>
              <a:t>Offensive Events During a Power Play</a:t>
            </a:r>
          </a:p>
        </p:txBody>
      </p:sp>
      <p:pic>
        <p:nvPicPr>
          <p:cNvPr id="1026" name="Picture 2" descr="Image result for hockey ic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908" y="3173208"/>
            <a:ext cx="947417" cy="947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3953074623"/>
              </p:ext>
            </p:extLst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i="1" dirty="0">
                <a:solidFill>
                  <a:schemeClr val="tx1"/>
                </a:solidFill>
                <a:highlight>
                  <a:srgbClr val="FFCD00"/>
                </a:highlight>
              </a:rPr>
              <a:t>Insights: Zones</a:t>
            </a:r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960" y="1714500"/>
            <a:ext cx="2743200" cy="242047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7532" y="1743075"/>
            <a:ext cx="2743200" cy="242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856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1119232458"/>
              </p:ext>
            </p:extLst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i="1" dirty="0">
                <a:solidFill>
                  <a:schemeClr val="tx1"/>
                </a:solidFill>
                <a:highlight>
                  <a:srgbClr val="FFCD00"/>
                </a:highlight>
              </a:rPr>
              <a:t>Insights: Players and Zones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2413898758"/>
              </p:ext>
            </p:extLst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>
              <a:spcBef>
                <a:spcPts val="0"/>
              </a:spcBef>
              <a:buNone/>
            </a:pPr>
            <a:endParaRPr lang="en" dirty="0">
              <a:solidFill>
                <a:schemeClr val="tx1"/>
              </a:solidFill>
            </a:endParaRPr>
          </a:p>
          <a:p>
            <a:pPr marL="571500" lvl="0" indent="-34290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Char char="•"/>
            </a:pPr>
            <a:endParaRPr lang="en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212" y="2200275"/>
            <a:ext cx="2743200" cy="242047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4864" y="2200275"/>
            <a:ext cx="2743200" cy="2420471"/>
          </a:xfrm>
          <a:prstGeom prst="rect">
            <a:avLst/>
          </a:prstGeom>
        </p:spPr>
      </p:pic>
      <p:sp>
        <p:nvSpPr>
          <p:cNvPr id="8" name="TextBox 7"/>
          <p:cNvSpPr txBox="1"/>
          <p:nvPr>
            <p:extLst>
              <p:ext uri="{D42A27DB-BD31-4B8C-83A1-F6EECF244321}">
                <p14:modId xmlns:p14="http://schemas.microsoft.com/office/powerpoint/2010/main" val="1739499655"/>
              </p:ext>
            </p:extLst>
          </p:nvPr>
        </p:nvSpPr>
        <p:spPr>
          <a:xfrm>
            <a:off x="3096750" y="1724025"/>
            <a:ext cx="2743200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Player 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>
            <p:extLst>
              <p:ext uri="{D42A27DB-BD31-4B8C-83A1-F6EECF244321}">
                <p14:modId xmlns:p14="http://schemas.microsoft.com/office/powerpoint/2010/main" val="2350203473"/>
              </p:ext>
            </p:extLst>
          </p:nvPr>
        </p:nvSpPr>
        <p:spPr>
          <a:xfrm>
            <a:off x="238212" y="1724025"/>
            <a:ext cx="2743200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Player A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8216" y="2200275"/>
            <a:ext cx="2743200" cy="2420471"/>
          </a:xfrm>
          <a:prstGeom prst="rect">
            <a:avLst/>
          </a:prstGeom>
        </p:spPr>
      </p:pic>
      <p:sp>
        <p:nvSpPr>
          <p:cNvPr id="12" name="TextBox 11"/>
          <p:cNvSpPr txBox="1"/>
          <p:nvPr>
            <p:extLst>
              <p:ext uri="{D42A27DB-BD31-4B8C-83A1-F6EECF244321}">
                <p14:modId xmlns:p14="http://schemas.microsoft.com/office/powerpoint/2010/main" val="1820600637"/>
              </p:ext>
            </p:extLst>
          </p:nvPr>
        </p:nvSpPr>
        <p:spPr>
          <a:xfrm>
            <a:off x="6098214" y="1790700"/>
            <a:ext cx="2743200" cy="30777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Player</a:t>
            </a:r>
            <a:r>
              <a:rPr lang="en-US" dirty="0">
                <a:solidFill>
                  <a:schemeClr val="tx1"/>
                </a:solidFill>
              </a:rPr>
              <a:t> C</a:t>
            </a:r>
          </a:p>
        </p:txBody>
      </p:sp>
    </p:spTree>
    <p:extLst>
      <p:ext uri="{BB962C8B-B14F-4D97-AF65-F5344CB8AC3E}">
        <p14:creationId xmlns:p14="http://schemas.microsoft.com/office/powerpoint/2010/main" val="2458171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407912307"/>
              </p:ext>
            </p:extLst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i="1" dirty="0">
                <a:solidFill>
                  <a:schemeClr val="tx1"/>
                </a:solidFill>
                <a:highlight>
                  <a:srgbClr val="FFCD00"/>
                </a:highlight>
              </a:rPr>
              <a:t>Results Summary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2181665003"/>
              </p:ext>
            </p:extLst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indent="-342900">
              <a:buChar char="•"/>
            </a:pPr>
            <a:r>
              <a:rPr lang="en-US" dirty="0"/>
              <a:t>Zone Statistics</a:t>
            </a:r>
          </a:p>
          <a:p>
            <a:pPr marL="342900" indent="-342900">
              <a:buChar char="•"/>
            </a:pPr>
            <a:r>
              <a:rPr lang="en-US" dirty="0"/>
              <a:t>Players Statistics Vary</a:t>
            </a:r>
          </a:p>
          <a:p>
            <a:pPr marL="342900" indent="-342900">
              <a:buChar char="•"/>
            </a:pPr>
            <a:r>
              <a:rPr lang="en-US" dirty="0">
                <a:cs typeface="Arial"/>
              </a:rPr>
              <a:t>Player Turnovers by </a:t>
            </a:r>
            <a:r>
              <a:rPr lang="en-US" dirty="0"/>
              <a:t>Zone</a:t>
            </a:r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24713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4153805710"/>
              </p:ext>
            </p:extLst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i="1" dirty="0">
                <a:solidFill>
                  <a:schemeClr val="tx1"/>
                </a:solidFill>
                <a:highlight>
                  <a:srgbClr val="FFCD00"/>
                </a:highlight>
              </a:rPr>
              <a:t>Implications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3598158205"/>
              </p:ext>
            </p:extLst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>
              <a:spcBef>
                <a:spcPts val="0"/>
              </a:spcBef>
              <a:buNone/>
            </a:pPr>
            <a:r>
              <a:rPr lang="en" dirty="0"/>
              <a:t>1. Insights from limited data</a:t>
            </a:r>
            <a:endParaRPr lang="en" dirty="0">
              <a:latin typeface="Helvetica Neue"/>
            </a:endParaRPr>
          </a:p>
          <a:p>
            <a:pPr marL="228600">
              <a:spcBef>
                <a:spcPts val="0"/>
              </a:spcBef>
              <a:buNone/>
            </a:pPr>
            <a:r>
              <a:rPr lang="en" dirty="0"/>
              <a:t>2. </a:t>
            </a:r>
            <a:r>
              <a:rPr lang="en" dirty="0">
                <a:solidFill>
                  <a:schemeClr val="tx1"/>
                </a:solidFill>
              </a:rPr>
              <a:t>Player Zone Clearance Map</a:t>
            </a:r>
          </a:p>
          <a:p>
            <a:pPr marL="228600">
              <a:spcBef>
                <a:spcPts val="0"/>
              </a:spcBef>
              <a:buNone/>
            </a:pPr>
            <a:r>
              <a:rPr lang="en" dirty="0"/>
              <a:t>3. Tools used: Puck Tracker, Heatmap</a:t>
            </a:r>
          </a:p>
          <a:p>
            <a:pPr marL="228600">
              <a:spcBef>
                <a:spcPts val="0"/>
              </a:spcBef>
              <a:buNone/>
            </a:pPr>
            <a:endParaRPr lang="en" dirty="0"/>
          </a:p>
          <a:p>
            <a:pPr marL="457200" indent="-228600">
              <a:spcBef>
                <a:spcPts val="0"/>
              </a:spcBef>
            </a:pPr>
            <a:endParaRPr lang="en" dirty="0"/>
          </a:p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14562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>
            <a:spLocks noGrp="1"/>
          </p:cNvSpPr>
          <p:nvPr>
            <p:ph type="subTitle" idx="4294967295"/>
            <p:extLst>
              <p:ext uri="{D42A27DB-BD31-4B8C-83A1-F6EECF244321}">
                <p14:modId xmlns:p14="http://schemas.microsoft.com/office/powerpoint/2010/main" val="176943677"/>
              </p:ext>
            </p:extLst>
          </p:nvPr>
        </p:nvSpPr>
        <p:spPr>
          <a:xfrm>
            <a:off x="2371500" y="2093775"/>
            <a:ext cx="5021399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Any </a:t>
            </a:r>
            <a:r>
              <a:rPr lang="en" sz="3600" b="1" i="1" dirty="0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questions</a:t>
            </a: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 ?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lang="en" sz="1800" dirty="0">
              <a:solidFill>
                <a:schemeClr val="dk1"/>
              </a:solidFill>
            </a:endParaRPr>
          </a:p>
        </p:txBody>
      </p:sp>
      <p:cxnSp>
        <p:nvCxnSpPr>
          <p:cNvPr id="376" name="Shape 376"/>
          <p:cNvCxnSpPr/>
          <p:nvPr/>
        </p:nvCxnSpPr>
        <p:spPr>
          <a:xfrm>
            <a:off x="6450" y="1428750"/>
            <a:ext cx="23972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77" name="Shape 377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Thanks!</a:t>
            </a:r>
          </a:p>
        </p:txBody>
      </p:sp>
      <p:cxnSp>
        <p:nvCxnSpPr>
          <p:cNvPr id="378" name="Shape 378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79" name="Shape 379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80" name="Shape 380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381" name="Shape 38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2469771467"/>
              </p:ext>
            </p:extLst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i="1" dirty="0">
                <a:solidFill>
                  <a:schemeClr val="tx1"/>
                </a:solidFill>
                <a:highlight>
                  <a:srgbClr val="FFCD00"/>
                </a:highlight>
              </a:rPr>
              <a:t>Assumptions</a:t>
            </a:r>
            <a:endParaRPr lang="en" b="0" dirty="0">
              <a:solidFill>
                <a:schemeClr val="tx1"/>
              </a:solidFill>
              <a:highlight>
                <a:srgbClr val="FFCD00"/>
              </a:highlight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3471392033"/>
              </p:ext>
            </p:extLst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/>
              <a:t> Penalties happen more than 20 seconds apart</a:t>
            </a:r>
          </a:p>
          <a:p>
            <a:r>
              <a:rPr lang="en-US" dirty="0"/>
              <a:t> Each data line is a “touch”. Players are given more touches for skating with the puck for longer</a:t>
            </a:r>
          </a:p>
          <a:p>
            <a:r>
              <a:rPr lang="en-US" dirty="0"/>
              <a:t> Players with more than 100 offensive touches</a:t>
            </a:r>
          </a:p>
          <a:p>
            <a:r>
              <a:rPr lang="en-US" dirty="0"/>
              <a:t> Removed faceoffs</a:t>
            </a:r>
            <a:endParaRPr dirty="0"/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36782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2213575896"/>
              </p:ext>
            </p:extLst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Compare with qualitative data</a:t>
            </a:r>
            <a:endParaRPr lang="en-US" dirty="0"/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See if players that turn the puck over score more</a:t>
            </a:r>
            <a:endParaRPr dirty="0">
              <a:solidFill>
                <a:schemeClr val="tx1"/>
              </a:solidFill>
            </a:endParaRP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Compare by position (Forwards at blueline are breaking in. </a:t>
            </a:r>
            <a:r>
              <a:rPr lang="en-US" dirty="0" err="1">
                <a:solidFill>
                  <a:schemeClr val="tx1"/>
                </a:solidFill>
              </a:rPr>
              <a:t>Defencemen</a:t>
            </a:r>
            <a:r>
              <a:rPr lang="en-US" dirty="0">
                <a:solidFill>
                  <a:schemeClr val="tx1"/>
                </a:solidFill>
              </a:rPr>
              <a:t> at blueline are pinching)</a:t>
            </a:r>
            <a:endParaRPr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5" name="Shape 110"/>
          <p:cNvSpPr txBox="1">
            <a:spLocks/>
          </p:cNvSpPr>
          <p:nvPr>
            <p:extLst>
              <p:ext uri="{D42A27DB-BD31-4B8C-83A1-F6EECF244321}">
                <p14:modId xmlns:p14="http://schemas.microsoft.com/office/powerpoint/2010/main" val="289210140"/>
              </p:ext>
            </p:extLst>
          </p:nvPr>
        </p:nvSpPr>
        <p:spPr>
          <a:xfrm>
            <a:off x="1333985" y="922668"/>
            <a:ext cx="3878399" cy="43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ora"/>
              <a:buNone/>
              <a:defRPr sz="2000" b="1" i="0" u="none" strike="noStrike" cap="non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buSzPct val="100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r>
              <a:rPr lang="en-US" i="1" dirty="0">
                <a:solidFill>
                  <a:schemeClr val="tx1"/>
                </a:solidFill>
                <a:highlight>
                  <a:srgbClr val="FFCD00"/>
                </a:highlight>
              </a:rPr>
              <a:t>Follow Ups</a:t>
            </a:r>
          </a:p>
        </p:txBody>
      </p:sp>
      <p:grpSp>
        <p:nvGrpSpPr>
          <p:cNvPr id="13" name="Shape 112"/>
          <p:cNvGrpSpPr/>
          <p:nvPr/>
        </p:nvGrpSpPr>
        <p:grpSpPr>
          <a:xfrm>
            <a:off x="916464" y="1019746"/>
            <a:ext cx="214625" cy="214623"/>
            <a:chOff x="2594050" y="1631825"/>
            <a:chExt cx="439625" cy="439625"/>
          </a:xfrm>
        </p:grpSpPr>
        <p:sp>
          <p:nvSpPr>
            <p:cNvPr id="9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36099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subTitle" idx="4294967295"/>
            <p:extLst>
              <p:ext uri="{D42A27DB-BD31-4B8C-83A1-F6EECF244321}">
                <p14:modId xmlns:p14="http://schemas.microsoft.com/office/powerpoint/2010/main" val="4249357518"/>
              </p:ext>
            </p:extLst>
          </p:nvPr>
        </p:nvSpPr>
        <p:spPr>
          <a:xfrm>
            <a:off x="2219325" y="1544638"/>
            <a:ext cx="6798029" cy="351631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600" b="1" i="1" dirty="0">
                <a:latin typeface="Lora"/>
                <a:ea typeface="Lora"/>
                <a:cs typeface="Lora"/>
                <a:sym typeface="Lora"/>
              </a:rPr>
              <a:t>      1. </a:t>
            </a:r>
            <a:r>
              <a:rPr lang="en" sz="3600" b="1" i="1" dirty="0">
                <a:latin typeface="Lora"/>
                <a:ea typeface="Lora"/>
                <a:cs typeface="Lora"/>
              </a:rPr>
              <a:t>Initial Data Insights </a:t>
            </a:r>
          </a:p>
          <a:p>
            <a:pPr>
              <a:spcBef>
                <a:spcPts val="0"/>
              </a:spcBef>
              <a:buNone/>
            </a:pPr>
            <a:r>
              <a:rPr lang="en" sz="3600" b="1" i="1" dirty="0">
                <a:solidFill>
                  <a:schemeClr val="tx1"/>
                </a:solidFill>
                <a:latin typeface="Lora"/>
              </a:rPr>
              <a:t>     2. Puck Clearing</a:t>
            </a:r>
            <a:endParaRPr lang="en" sz="3600" dirty="0">
              <a:solidFill>
                <a:schemeClr val="tx1"/>
              </a:solidFill>
              <a:latin typeface="Lora"/>
            </a:endParaRPr>
          </a:p>
          <a:p>
            <a:pPr>
              <a:spcBef>
                <a:spcPts val="0"/>
              </a:spcBef>
              <a:buNone/>
            </a:pPr>
            <a:r>
              <a:rPr lang="en-US" sz="3600" b="1" i="1" dirty="0">
                <a:solidFill>
                  <a:schemeClr val="tx1"/>
                </a:solidFill>
                <a:latin typeface="Lora"/>
              </a:rPr>
              <a:t>    3. Main Analysis </a:t>
            </a:r>
            <a:endParaRPr lang="en" sz="3600" dirty="0">
              <a:solidFill>
                <a:schemeClr val="tx1"/>
              </a:solidFill>
              <a:latin typeface="Lora"/>
            </a:endParaRPr>
          </a:p>
          <a:p>
            <a:pPr>
              <a:spcBef>
                <a:spcPts val="0"/>
              </a:spcBef>
              <a:buNone/>
            </a:pPr>
            <a:r>
              <a:rPr lang="en" sz="3600" b="1" i="1" dirty="0">
                <a:solidFill>
                  <a:schemeClr val="tx1"/>
                </a:solidFill>
                <a:latin typeface="Lora"/>
              </a:rPr>
              <a:t>   4. Players</a:t>
            </a:r>
            <a:endParaRPr lang="en-US" sz="3600" dirty="0">
              <a:solidFill>
                <a:schemeClr val="tx1"/>
              </a:solidFill>
              <a:latin typeface="Lora"/>
            </a:endParaRPr>
          </a:p>
          <a:p>
            <a:pPr>
              <a:spcBef>
                <a:spcPts val="0"/>
              </a:spcBef>
              <a:buNone/>
            </a:pPr>
            <a:r>
              <a:rPr lang="en" sz="3600" b="1" i="1" dirty="0">
                <a:solidFill>
                  <a:schemeClr val="tx1"/>
                </a:solidFill>
                <a:latin typeface="Lora"/>
              </a:rPr>
              <a:t>  5. Main Takeaways </a:t>
            </a:r>
            <a:endParaRPr lang="en-US" sz="3600" dirty="0">
              <a:solidFill>
                <a:schemeClr val="tx1"/>
              </a:solidFill>
              <a:latin typeface="Lora"/>
            </a:endParaRPr>
          </a:p>
          <a:p>
            <a:pPr>
              <a:spcBef>
                <a:spcPts val="0"/>
              </a:spcBef>
              <a:buNone/>
            </a:pPr>
            <a:r>
              <a:rPr lang="en" sz="3600" b="1" i="1" dirty="0">
                <a:solidFill>
                  <a:schemeClr val="tx1"/>
                </a:solidFill>
                <a:latin typeface="Lora"/>
              </a:rPr>
              <a:t> 6. Assumptions</a:t>
            </a:r>
            <a:endParaRPr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endParaRPr lang="en" sz="3600" b="1" i="1" dirty="0">
              <a:latin typeface="Lora"/>
              <a:ea typeface="Lora"/>
              <a:cs typeface="Lora"/>
            </a:endParaRPr>
          </a:p>
          <a:p>
            <a:pPr>
              <a:spcBef>
                <a:spcPts val="0"/>
              </a:spcBef>
              <a:buNone/>
            </a:pPr>
            <a:r>
              <a:rPr lang="en" sz="3600" b="1" i="1" dirty="0"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    </a:t>
            </a:r>
          </a:p>
        </p:txBody>
      </p:sp>
      <p:cxnSp>
        <p:nvCxnSpPr>
          <p:cNvPr id="90" name="Shape 90"/>
          <p:cNvCxnSpPr>
            <a:endCxn id="92" idx="1"/>
          </p:cNvCxnSpPr>
          <p:nvPr/>
        </p:nvCxnSpPr>
        <p:spPr>
          <a:xfrm>
            <a:off x="6450" y="1067609"/>
            <a:ext cx="2652851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2" name="Shape 92"/>
          <p:cNvSpPr txBox="1">
            <a:spLocks noGrp="1"/>
          </p:cNvSpPr>
          <p:nvPr>
            <p:ph type="ctrTitle" idx="4294967295"/>
          </p:nvPr>
        </p:nvSpPr>
        <p:spPr>
          <a:xfrm>
            <a:off x="2659301" y="487709"/>
            <a:ext cx="49080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 dirty="0"/>
              <a:t>agenda</a:t>
            </a:r>
          </a:p>
        </p:txBody>
      </p:sp>
      <p:cxnSp>
        <p:nvCxnSpPr>
          <p:cNvPr id="93" name="Shape 93"/>
          <p:cNvCxnSpPr/>
          <p:nvPr/>
        </p:nvCxnSpPr>
        <p:spPr>
          <a:xfrm>
            <a:off x="5856270" y="1067609"/>
            <a:ext cx="328773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3" name="Parallelogram 2"/>
          <p:cNvSpPr/>
          <p:nvPr/>
        </p:nvSpPr>
        <p:spPr>
          <a:xfrm>
            <a:off x="6450" y="0"/>
            <a:ext cx="2531267" cy="5143500"/>
          </a:xfrm>
          <a:prstGeom prst="parallelogram">
            <a:avLst>
              <a:gd name="adj" fmla="val 379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3944557725"/>
              </p:ext>
            </p:extLst>
          </p:nvPr>
        </p:nvSpPr>
        <p:spPr/>
        <p:txBody>
          <a:bodyPr/>
          <a:lstStyle/>
          <a:p>
            <a:r>
              <a:rPr lang="en-US" dirty="0"/>
              <a:t>The Team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 rotWithShape="1">
          <a:blip r:embed="rId3"/>
          <a:srcRect l="-156" t="23536"/>
          <a:stretch/>
        </p:blipFill>
        <p:spPr>
          <a:xfrm>
            <a:off x="211504" y="1313505"/>
            <a:ext cx="8770570" cy="305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43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865640928"/>
              </p:ext>
            </p:extLst>
          </p:nvPr>
        </p:nvSpPr>
        <p:spPr>
          <a:xfrm>
            <a:off x="1381125" y="922338"/>
            <a:ext cx="6014927" cy="436562"/>
          </a:xfrm>
        </p:spPr>
        <p:txBody>
          <a:bodyPr/>
          <a:lstStyle/>
          <a:p>
            <a:r>
              <a:rPr lang="en-US" dirty="0"/>
              <a:t>Initial Data Insights: Choosing data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1169740269"/>
              </p:ext>
            </p:extLst>
          </p:nvPr>
        </p:nvSpPr>
        <p:spPr>
          <a:xfrm>
            <a:off x="636588" y="1616075"/>
            <a:ext cx="7226933" cy="3113088"/>
          </a:xfrm>
        </p:spPr>
        <p:txBody>
          <a:bodyPr/>
          <a:lstStyle/>
          <a:p>
            <a:pPr marL="342900" indent="-342900">
              <a:buChar char="•"/>
            </a:pPr>
            <a:r>
              <a:rPr lang="en" sz="1800" dirty="0">
                <a:solidFill>
                  <a:schemeClr val="tx1"/>
                </a:solidFill>
                <a:latin typeface="Arial"/>
                <a:cs typeface="Arial"/>
              </a:rPr>
              <a:t>Useful data: time, location of player during event, players on ice</a:t>
            </a:r>
            <a:endParaRPr lang="en-US" sz="18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2900" indent="-342900">
              <a:buChar char="•"/>
            </a:pPr>
            <a:r>
              <a:rPr lang="en" sz="1800" dirty="0">
                <a:solidFill>
                  <a:schemeClr val="tx1"/>
                </a:solidFill>
                <a:latin typeface="Arial"/>
                <a:cs typeface="Arial"/>
              </a:rPr>
              <a:t>Unknown data: type of event (i.e. pass, shot, goal, hit), location of puck/player at a general time </a:t>
            </a:r>
            <a:endParaRPr lang="en-US" sz="18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2900" indent="-342900">
              <a:buChar char="•"/>
            </a:pPr>
            <a:r>
              <a:rPr lang="en" sz="1800" dirty="0">
                <a:solidFill>
                  <a:schemeClr val="tx1"/>
                </a:solidFill>
                <a:latin typeface="Arial"/>
                <a:cs typeface="Arial"/>
              </a:rPr>
              <a:t>Location and time parameters can calculate a cleared puck from the opposing penalty kill (puck moving to center ice passing the blue line)</a:t>
            </a:r>
          </a:p>
          <a:p>
            <a:pPr marL="342900" indent="-342900">
              <a:buChar char="•"/>
            </a:pPr>
            <a:r>
              <a:rPr lang="en" sz="1800" dirty="0">
                <a:solidFill>
                  <a:schemeClr val="tx1"/>
                </a:solidFill>
                <a:latin typeface="Arial"/>
                <a:cs typeface="Arial"/>
              </a:rPr>
              <a:t>Due to offside rules, clearing the puck forces the offensive team to regroup, taking 10-30 seconds of time and changing momentum of the play</a:t>
            </a:r>
          </a:p>
          <a:p>
            <a:pPr>
              <a:buChar char="•"/>
            </a:pPr>
            <a:endParaRPr lang="en" sz="1800" dirty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buChar char="•"/>
            </a:pPr>
            <a:endParaRPr lang="en" sz="1800" dirty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1800" dirty="0">
              <a:solidFill>
                <a:schemeClr val="tx1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7654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" name="Shape 123"/>
          <p:cNvCxnSpPr/>
          <p:nvPr/>
        </p:nvCxnSpPr>
        <p:spPr>
          <a:xfrm>
            <a:off x="-151" y="1103103"/>
            <a:ext cx="9161999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4" name="Shape 124"/>
          <p:cNvSpPr/>
          <p:nvPr/>
        </p:nvSpPr>
        <p:spPr>
          <a:xfrm>
            <a:off x="3438525" y="57150"/>
            <a:ext cx="2203499" cy="2203499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4" name="Picture 4" descr="hockeyIc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685" y="231418"/>
            <a:ext cx="1743765" cy="1747684"/>
          </a:xfrm>
          <a:prstGeom prst="rect">
            <a:avLst/>
          </a:prstGeom>
        </p:spPr>
      </p:pic>
      <p:sp>
        <p:nvSpPr>
          <p:cNvPr id="121" name="Shape 121"/>
          <p:cNvSpPr txBox="1">
            <a:spLocks noGrp="1"/>
          </p:cNvSpPr>
          <p:nvPr>
            <p:ph type="ctrTitle" idx="4294967295"/>
            <p:extLst>
              <p:ext uri="{D42A27DB-BD31-4B8C-83A1-F6EECF244321}">
                <p14:modId xmlns:p14="http://schemas.microsoft.com/office/powerpoint/2010/main" val="3985408563"/>
              </p:ext>
            </p:extLst>
          </p:nvPr>
        </p:nvSpPr>
        <p:spPr>
          <a:xfrm>
            <a:off x="1951575" y="2878750"/>
            <a:ext cx="5240999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en" sz="4800" dirty="0">
                <a:solidFill>
                  <a:schemeClr val="tx1"/>
                </a:solidFill>
                <a:highlight>
                  <a:srgbClr val="FFCD00"/>
                </a:highlight>
              </a:rPr>
              <a:t>What events lead to the puck being cleared on a power play?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comand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718" y="3781425"/>
            <a:ext cx="2743200" cy="1545336"/>
          </a:xfrm>
          <a:prstGeom prst="rect">
            <a:avLst/>
          </a:prstGeom>
        </p:spPr>
      </p:pic>
      <p:sp>
        <p:nvSpPr>
          <p:cNvPr id="98" name="Shape 98"/>
          <p:cNvSpPr txBox="1"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2722360915"/>
              </p:ext>
            </p:extLst>
          </p:nvPr>
        </p:nvSpPr>
        <p:spPr>
          <a:xfrm>
            <a:off x="1190888" y="638175"/>
            <a:ext cx="6440448" cy="43656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" dirty="0"/>
              <a:t>Puck Clearing: Recognizing a Cleared Puck 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1557611960"/>
              </p:ext>
            </p:extLst>
          </p:nvPr>
        </p:nvSpPr>
        <p:spPr>
          <a:xfrm>
            <a:off x="247740" y="1019175"/>
            <a:ext cx="2485893" cy="365012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">
              <a:buNone/>
            </a:pPr>
            <a:endParaRPr lang="en" sz="16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2900" indent="-285750">
              <a:buChar char="•"/>
            </a:pPr>
            <a:r>
              <a:rPr lang="en" sz="1600" dirty="0">
                <a:solidFill>
                  <a:schemeClr val="tx1"/>
                </a:solidFill>
                <a:latin typeface="Arial"/>
                <a:cs typeface="Arial"/>
              </a:rPr>
              <a:t>Clearances will be defined as the point where the puck enters center ice from crossing the blue line</a:t>
            </a:r>
            <a:endParaRPr sz="1600">
              <a:solidFill>
                <a:schemeClr val="tx1"/>
              </a:solidFill>
            </a:endParaRPr>
          </a:p>
          <a:p>
            <a:pPr marL="342900" indent="-285750">
              <a:buChar char="•"/>
            </a:pPr>
            <a:r>
              <a:rPr lang="en" sz="1600" dirty="0">
                <a:solidFill>
                  <a:schemeClr val="tx1"/>
                </a:solidFill>
                <a:latin typeface="Arial"/>
                <a:cs typeface="Arial"/>
              </a:rPr>
              <a:t>The following is a puck-tracker programed in </a:t>
            </a:r>
            <a:r>
              <a:rPr lang="en" sz="1600" dirty="0" err="1">
                <a:solidFill>
                  <a:schemeClr val="tx1"/>
                </a:solidFill>
                <a:latin typeface="Arial"/>
                <a:cs typeface="Arial"/>
              </a:rPr>
              <a:t>MatLab</a:t>
            </a:r>
            <a:r>
              <a:rPr lang="en" sz="1600" dirty="0">
                <a:solidFill>
                  <a:schemeClr val="tx1"/>
                </a:solidFill>
                <a:latin typeface="Arial"/>
                <a:cs typeface="Arial"/>
              </a:rPr>
              <a:t> for the first game of the dataset but may be used for any general set in '</a:t>
            </a:r>
            <a:r>
              <a:rPr lang="en" sz="1600" dirty="0" err="1">
                <a:solidFill>
                  <a:schemeClr val="tx1"/>
                </a:solidFill>
                <a:latin typeface="Arial"/>
                <a:cs typeface="Arial"/>
              </a:rPr>
              <a:t>CanucksFullData</a:t>
            </a:r>
            <a:r>
              <a:rPr lang="en" sz="1600" dirty="0">
                <a:solidFill>
                  <a:schemeClr val="tx1"/>
                </a:solidFill>
                <a:latin typeface="Arial"/>
                <a:cs typeface="Arial"/>
              </a:rPr>
              <a:t>'  </a:t>
            </a:r>
          </a:p>
          <a:p>
            <a:pPr marL="342900" indent="-285750">
              <a:buChar char="•"/>
            </a:pPr>
            <a:endParaRPr lang="en" sz="16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2900" indent="-285750">
              <a:buChar char="•"/>
            </a:pPr>
            <a:endParaRPr lang="en" sz="16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2900" indent="-285750">
              <a:buChar char="•"/>
            </a:pPr>
            <a:endParaRPr lang="en" sz="1600" dirty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buNone/>
            </a:pPr>
            <a:endParaRPr lang="en" sz="16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238" y="1066956"/>
            <a:ext cx="5092302" cy="286406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82213" y="243205"/>
            <a:ext cx="6329363" cy="820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>
            <p:extLst>
              <p:ext uri="{D42A27DB-BD31-4B8C-83A1-F6EECF244321}">
                <p14:modId xmlns:p14="http://schemas.microsoft.com/office/powerpoint/2010/main" val="2622525675"/>
              </p:ext>
            </p:extLst>
          </p:nvPr>
        </p:nvSpPr>
        <p:spPr>
          <a:xfrm>
            <a:off x="6263314" y="3971925"/>
            <a:ext cx="2743200" cy="73866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Legend</a:t>
            </a:r>
            <a:endParaRPr lang="en-US" b="1" i="1" dirty="0"/>
          </a:p>
          <a:p>
            <a:r>
              <a:rPr lang="en-US" b="1" i="1" dirty="0"/>
              <a:t>X  </a:t>
            </a:r>
            <a:r>
              <a:rPr lang="en-US" dirty="0"/>
              <a:t>:Point Preceding Clearance</a:t>
            </a:r>
          </a:p>
          <a:p>
            <a:r>
              <a:rPr lang="en-US" b="1" dirty="0">
                <a:solidFill>
                  <a:srgbClr val="FFC000"/>
                </a:solidFill>
              </a:rPr>
              <a:t>--- </a:t>
            </a:r>
            <a:r>
              <a:rPr lang="en-US" dirty="0"/>
              <a:t>:Puck/Player Location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6263315" y="3971925"/>
            <a:ext cx="256586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1486685755"/>
              </p:ext>
            </p:extLst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i="1" dirty="0">
                <a:solidFill>
                  <a:schemeClr val="tx1"/>
                </a:solidFill>
                <a:highlight>
                  <a:srgbClr val="FFCD00"/>
                </a:highlight>
              </a:rPr>
              <a:t>Quick Definitions</a:t>
            </a:r>
            <a:endParaRPr lang="en" b="0" dirty="0">
              <a:solidFill>
                <a:schemeClr val="tx1"/>
              </a:solidFill>
              <a:highlight>
                <a:srgbClr val="FFCD00"/>
              </a:highlight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1346635476"/>
              </p:ext>
            </p:extLst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indent="-342900">
              <a:spcBef>
                <a:spcPts val="0"/>
              </a:spcBef>
              <a:buChar char="•"/>
            </a:pPr>
            <a:r>
              <a:rPr lang="en" b="1" dirty="0"/>
              <a:t>Clearance</a:t>
            </a:r>
            <a:r>
              <a:rPr lang="en" b="1" dirty="0">
                <a:solidFill>
                  <a:schemeClr val="tx1"/>
                </a:solidFill>
              </a:rPr>
              <a:t> </a:t>
            </a:r>
            <a:r>
              <a:rPr lang="en" dirty="0">
                <a:solidFill>
                  <a:schemeClr val="tx1"/>
                </a:solidFill>
              </a:rPr>
              <a:t>Event</a:t>
            </a:r>
          </a:p>
          <a:p>
            <a:pPr marL="571500" lvl="1" indent="-342900">
              <a:spcBef>
                <a:spcPts val="0"/>
              </a:spcBef>
              <a:buClr>
                <a:schemeClr val="dk1"/>
              </a:buClr>
              <a:buSzPct val="45833"/>
              <a:buChar char="•"/>
            </a:pPr>
            <a:r>
              <a:rPr lang="en" dirty="0">
                <a:solidFill>
                  <a:schemeClr val="tx1"/>
                </a:solidFill>
              </a:rPr>
              <a:t>When the puck goes past the blue line of the offensive zone</a:t>
            </a:r>
            <a:endParaRPr lang="en" dirty="0"/>
          </a:p>
          <a:p>
            <a:pPr marL="571500" indent="-342900">
              <a:spcBef>
                <a:spcPts val="0"/>
              </a:spcBef>
              <a:buClr>
                <a:schemeClr val="dk1"/>
              </a:buClr>
              <a:buSzPct val="45833"/>
              <a:buChar char="•"/>
            </a:pPr>
            <a:r>
              <a:rPr lang="en" b="1" dirty="0"/>
              <a:t>Turnover </a:t>
            </a:r>
            <a:r>
              <a:rPr lang="en" dirty="0"/>
              <a:t>Event</a:t>
            </a:r>
          </a:p>
          <a:p>
            <a:pPr marL="571500" lvl="1" indent="-342900">
              <a:spcBef>
                <a:spcPts val="0"/>
              </a:spcBef>
              <a:buClr>
                <a:schemeClr val="dk1"/>
              </a:buClr>
              <a:buSzPct val="45833"/>
              <a:buChar char="•"/>
            </a:pPr>
            <a:r>
              <a:rPr lang="en" dirty="0">
                <a:solidFill>
                  <a:schemeClr val="tx1"/>
                </a:solidFill>
              </a:rPr>
              <a:t>The event prior to a clearance event</a:t>
            </a:r>
            <a:r>
              <a:rPr lang="en" dirty="0"/>
              <a:t>, attributed to the last offensive player prior to the clearance event</a:t>
            </a:r>
          </a:p>
          <a:p>
            <a:pPr marL="571500" indent="-342900">
              <a:spcBef>
                <a:spcPts val="0"/>
              </a:spcBef>
              <a:buClr>
                <a:schemeClr val="dk1"/>
              </a:buClr>
              <a:buSzPct val="45833"/>
              <a:buChar char="•"/>
            </a:pPr>
            <a:r>
              <a:rPr lang="en" b="1" dirty="0"/>
              <a:t>Offensive Zones</a:t>
            </a:r>
          </a:p>
          <a:p>
            <a:pPr marL="571500" lvl="1" indent="-342900">
              <a:spcBef>
                <a:spcPts val="0"/>
              </a:spcBef>
              <a:buClr>
                <a:schemeClr val="dk1"/>
              </a:buClr>
              <a:buSzPct val="45833"/>
              <a:buChar char="•"/>
            </a:pPr>
            <a:r>
              <a:rPr lang="en" dirty="0"/>
              <a:t>See Diagram</a:t>
            </a:r>
          </a:p>
          <a:p>
            <a:pPr marL="571500" lvl="1" indent="-342900">
              <a:spcBef>
                <a:spcPts val="0"/>
              </a:spcBef>
              <a:buClr>
                <a:schemeClr val="dk1"/>
              </a:buClr>
              <a:buSzPct val="45833"/>
              <a:buChar char="•"/>
            </a:pPr>
            <a:endParaRPr lang="en" dirty="0"/>
          </a:p>
          <a:p>
            <a:pPr marL="228600" lvl="1">
              <a:spcBef>
                <a:spcPts val="0"/>
              </a:spcBef>
              <a:buClr>
                <a:schemeClr val="dk1"/>
              </a:buClr>
              <a:buSzPct val="45833"/>
            </a:pPr>
            <a:endParaRPr lang="en" dirty="0"/>
          </a:p>
          <a:p>
            <a:pPr marL="571500" lvl="1" indent="-342900">
              <a:spcBef>
                <a:spcPts val="0"/>
              </a:spcBef>
              <a:buClr>
                <a:schemeClr val="dk1"/>
              </a:buClr>
              <a:buSzPct val="45833"/>
              <a:buChar char="•"/>
            </a:pPr>
            <a:endParaRPr lang="en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</a:pPr>
            <a:endParaRPr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41416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2547353011"/>
              </p:ext>
            </p:extLst>
          </p:nvPr>
        </p:nvSpPr>
        <p:spPr>
          <a:xfrm>
            <a:off x="1381250" y="922668"/>
            <a:ext cx="3878399" cy="4355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i="1" dirty="0">
                <a:solidFill>
                  <a:schemeClr val="tx1"/>
                </a:solidFill>
                <a:highlight>
                  <a:srgbClr val="FFCD00"/>
                </a:highlight>
              </a:rPr>
              <a:t>Analysis </a:t>
            </a:r>
            <a:endParaRPr lang="en" b="0" dirty="0">
              <a:solidFill>
                <a:schemeClr val="tx1"/>
              </a:solidFill>
              <a:highlight>
                <a:srgbClr val="FFCD00"/>
              </a:highlight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2786355725"/>
              </p:ext>
            </p:extLst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indent="-342900">
              <a:spcBef>
                <a:spcPts val="0"/>
              </a:spcBef>
              <a:buChar char="•"/>
            </a:pPr>
            <a:r>
              <a:rPr lang="en" dirty="0"/>
              <a:t>What we're looking for</a:t>
            </a:r>
          </a:p>
          <a:p>
            <a:pPr marL="457200" indent="-228600">
              <a:spcBef>
                <a:spcPts val="0"/>
              </a:spcBef>
            </a:pPr>
            <a:endParaRPr lang="en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" b="1" i="1" dirty="0"/>
              <a:t>Which players and what areas of the offensive zone lead to the puck being cleared?</a:t>
            </a:r>
            <a:endParaRPr i="1"/>
          </a:p>
          <a:p>
            <a:pPr marL="228600">
              <a:spcBef>
                <a:spcPts val="0"/>
              </a:spcBef>
              <a:buNone/>
            </a:pPr>
            <a:endParaRPr lang="en" dirty="0"/>
          </a:p>
          <a:p>
            <a:pPr marL="571500" indent="-342900">
              <a:spcBef>
                <a:spcPts val="0"/>
              </a:spcBef>
            </a:pPr>
            <a:r>
              <a:rPr lang="en" dirty="0"/>
              <a:t>Quick definitions </a:t>
            </a:r>
          </a:p>
          <a:p>
            <a:pPr marL="571500" indent="-342900">
              <a:spcBef>
                <a:spcPts val="0"/>
              </a:spcBef>
            </a:pPr>
            <a:r>
              <a:rPr lang="en" dirty="0"/>
              <a:t>What we</a:t>
            </a:r>
            <a:r>
              <a:rPr lang="en" dirty="0">
                <a:solidFill>
                  <a:schemeClr val="tx1"/>
                </a:solidFill>
              </a:rPr>
              <a:t> found</a:t>
            </a:r>
            <a:endParaRPr>
              <a:solidFill>
                <a:schemeClr val="tx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endParaRPr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2313443130"/>
              </p:ext>
            </p:extLst>
          </p:nvPr>
        </p:nvSpPr>
        <p:spPr>
          <a:xfrm>
            <a:off x="866775" y="1724025"/>
            <a:ext cx="6809700" cy="311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indent="-342900">
              <a:spcBef>
                <a:spcPts val="0"/>
              </a:spcBef>
              <a:buChar char="•"/>
            </a:pPr>
            <a:endParaRPr lang="en" dirty="0"/>
          </a:p>
          <a:p>
            <a:pPr marL="571500" indent="-342900">
              <a:spcBef>
                <a:spcPts val="0"/>
              </a:spcBef>
              <a:buClr>
                <a:schemeClr val="dk1"/>
              </a:buClr>
              <a:buSzPct val="45833"/>
              <a:buChar char="•"/>
            </a:pPr>
            <a:endParaRPr lang="en" dirty="0"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/>
          </a:p>
          <a:p>
            <a:pPr>
              <a:spcBef>
                <a:spcPts val="0"/>
              </a:spcBef>
              <a:buClr>
                <a:schemeClr val="dk1"/>
              </a:buClr>
              <a:buSzPct val="45833"/>
              <a:buNone/>
            </a:pPr>
            <a:endParaRPr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3"/>
          <a:srcRect l="26504" t="23245" r="27127" b="14808"/>
          <a:stretch/>
        </p:blipFill>
        <p:spPr>
          <a:xfrm>
            <a:off x="357445" y="1399017"/>
            <a:ext cx="3915975" cy="3477329"/>
          </a:xfrm>
          <a:prstGeom prst="rect">
            <a:avLst/>
          </a:prstGeom>
        </p:spPr>
      </p:pic>
      <p:sp>
        <p:nvSpPr>
          <p:cNvPr id="110" name="Shape 110"/>
          <p:cNvSpPr txBox="1"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3168035834"/>
              </p:ext>
            </p:extLst>
          </p:nvPr>
        </p:nvSpPr>
        <p:spPr>
          <a:xfrm>
            <a:off x="1381125" y="922338"/>
            <a:ext cx="4873779" cy="436562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i="1" dirty="0">
                <a:solidFill>
                  <a:schemeClr val="tx1"/>
                </a:solidFill>
                <a:highlight>
                  <a:srgbClr val="FFCD00"/>
                </a:highlight>
              </a:rPr>
              <a:t>Insights: Player Turnover Distribution </a:t>
            </a:r>
          </a:p>
        </p:txBody>
      </p:sp>
      <p:grpSp>
        <p:nvGrpSpPr>
          <p:cNvPr id="112" name="Shape 112"/>
          <p:cNvGrpSpPr/>
          <p:nvPr/>
        </p:nvGrpSpPr>
        <p:grpSpPr>
          <a:xfrm>
            <a:off x="916458" y="1019750"/>
            <a:ext cx="214624" cy="214624"/>
            <a:chOff x="2594050" y="1631825"/>
            <a:chExt cx="439625" cy="439625"/>
          </a:xfrm>
        </p:grpSpPr>
        <p:sp>
          <p:nvSpPr>
            <p:cNvPr id="113" name="Shape 1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2814911" y="1754061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 rotWithShape="1">
          <a:blip r:embed="rId4"/>
          <a:srcRect l="27110" t="22578" r="26982" b="15962"/>
          <a:stretch/>
        </p:blipFill>
        <p:spPr>
          <a:xfrm>
            <a:off x="4219575" y="1399017"/>
            <a:ext cx="3869807" cy="3442964"/>
          </a:xfrm>
          <a:prstGeom prst="rect">
            <a:avLst/>
          </a:prstGeom>
        </p:spPr>
      </p:pic>
      <p:sp>
        <p:nvSpPr>
          <p:cNvPr id="8" name="TextBox 7"/>
          <p:cNvSpPr txBox="1"/>
          <p:nvPr>
            <p:extLst>
              <p:ext uri="{D42A27DB-BD31-4B8C-83A1-F6EECF244321}">
                <p14:modId xmlns:p14="http://schemas.microsoft.com/office/powerpoint/2010/main" val="942751818"/>
              </p:ext>
            </p:extLst>
          </p:nvPr>
        </p:nvSpPr>
        <p:spPr>
          <a:xfrm>
            <a:off x="7305675" y="1800225"/>
            <a:ext cx="2398854" cy="230832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/>
              <a:t>Mean: 0.0610</a:t>
            </a:r>
          </a:p>
          <a:p>
            <a:pPr algn="ctr"/>
            <a:r>
              <a:rPr lang="en-US" sz="1600" dirty="0"/>
              <a:t>S.D.: 0.0168</a:t>
            </a:r>
          </a:p>
          <a:p>
            <a:pPr algn="ctr"/>
            <a:r>
              <a:rPr lang="en-US" sz="1600" dirty="0"/>
              <a:t>IQR: 0.0199</a:t>
            </a:r>
          </a:p>
          <a:p>
            <a:pPr algn="ctr"/>
            <a:r>
              <a:rPr lang="en-US" sz="1600" dirty="0"/>
              <a:t>0%: 0.0183</a:t>
            </a:r>
          </a:p>
          <a:p>
            <a:pPr algn="ctr"/>
            <a:r>
              <a:rPr lang="en-US" sz="1600" dirty="0"/>
              <a:t>25%: 0.0490</a:t>
            </a:r>
          </a:p>
          <a:p>
            <a:pPr algn="ctr"/>
            <a:r>
              <a:rPr lang="en-US" sz="1600" dirty="0"/>
              <a:t>50%: 0.0600</a:t>
            </a:r>
          </a:p>
          <a:p>
            <a:pPr algn="ctr"/>
            <a:r>
              <a:rPr lang="en-US" sz="1600" dirty="0"/>
              <a:t>75%: 0.0689</a:t>
            </a:r>
          </a:p>
          <a:p>
            <a:pPr algn="ctr"/>
            <a:r>
              <a:rPr lang="en-US" sz="1600" dirty="0"/>
              <a:t>100%: 0.1284</a:t>
            </a:r>
          </a:p>
          <a:p>
            <a:pPr algn="ctr"/>
            <a:r>
              <a:rPr lang="en-US" sz="1600" dirty="0"/>
              <a:t>N=418</a:t>
            </a:r>
          </a:p>
        </p:txBody>
      </p:sp>
    </p:spTree>
    <p:extLst>
      <p:ext uri="{BB962C8B-B14F-4D97-AF65-F5344CB8AC3E}">
        <p14:creationId xmlns:p14="http://schemas.microsoft.com/office/powerpoint/2010/main" val="3585039323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891</Words>
  <Application>Microsoft Office PowerPoint</Application>
  <PresentationFormat>On-screen Show (16:9)</PresentationFormat>
  <Paragraphs>153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Viola template</vt:lpstr>
      <vt:lpstr>Offensive Events During a Power Play</vt:lpstr>
      <vt:lpstr>agenda</vt:lpstr>
      <vt:lpstr>The Team</vt:lpstr>
      <vt:lpstr>Initial Data Insights: Choosing data </vt:lpstr>
      <vt:lpstr>What events lead to the puck being cleared on a power play?</vt:lpstr>
      <vt:lpstr>Puck Clearing: Recognizing a Cleared Puck </vt:lpstr>
      <vt:lpstr>Quick Definitions</vt:lpstr>
      <vt:lpstr>Analysis </vt:lpstr>
      <vt:lpstr>Insights: Player Turnover Distribution </vt:lpstr>
      <vt:lpstr>Insights: Zones</vt:lpstr>
      <vt:lpstr>Insights: Players and Zones</vt:lpstr>
      <vt:lpstr>Results Summary</vt:lpstr>
      <vt:lpstr>Implications</vt:lpstr>
      <vt:lpstr>Thanks!</vt:lpstr>
      <vt:lpstr>Assumptions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events leading to a penalty kill clearance</dc:title>
  <dc:creator>Sina Khalili</dc:creator>
  <cp:lastModifiedBy>Sina Khalili</cp:lastModifiedBy>
  <cp:revision>360</cp:revision>
  <dcterms:modified xsi:type="dcterms:W3CDTF">2017-07-09T20:36:47Z</dcterms:modified>
</cp:coreProperties>
</file>